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61" r:id="rId3"/>
    <p:sldId id="257" r:id="rId4"/>
    <p:sldId id="258" r:id="rId5"/>
    <p:sldId id="259" r:id="rId6"/>
    <p:sldId id="260"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74"/>
    <p:restoredTop sz="89694"/>
  </p:normalViewPr>
  <p:slideViewPr>
    <p:cSldViewPr snapToGrid="0" snapToObjects="1">
      <p:cViewPr varScale="1">
        <p:scale>
          <a:sx n="140" d="100"/>
          <a:sy n="140" d="100"/>
        </p:scale>
        <p:origin x="240" y="1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2D1EDF-3AC7-A94A-AA0B-4A8768289D21}" type="datetimeFigureOut">
              <a:rPr lang="en-US" smtClean="0"/>
              <a:t>9/22/22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B62CA2-74A9-E747-9677-454361BD07C8}" type="slidenum">
              <a:rPr lang="en-US" smtClean="0"/>
              <a:t>‹#›</a:t>
            </a:fld>
            <a:endParaRPr lang="en-US"/>
          </a:p>
        </p:txBody>
      </p:sp>
    </p:spTree>
    <p:extLst>
      <p:ext uri="{BB962C8B-B14F-4D97-AF65-F5344CB8AC3E}">
        <p14:creationId xmlns:p14="http://schemas.microsoft.com/office/powerpoint/2010/main" val="3068687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google.com/document/d/12kSdY4kfj7t8rvZanUXSvxQkqoSkUIVP-6Gl-EIl13E/edi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google.com/document/d/1EUYuzUXCIaCqLC0ip05vg34-Y9zJbp_QFeNOw1h9lxY/edi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google.com/document/d/1OKNYb1C8uv1p47ErkbqFaJiDqmEXOqNWKxnmoNWHOHs/edi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I’m Deepa </a:t>
            </a:r>
            <a:r>
              <a:rPr lang="en-US" dirty="0" err="1"/>
              <a:t>Sarojam</a:t>
            </a:r>
            <a:r>
              <a:rPr lang="en-US" dirty="0"/>
              <a:t>. Today, at Divvy, are happy to present to you the plans for Divvy Bikes for 2023. We first heard about an overview of the SC(Q)MM from our Project lead. In the </a:t>
            </a:r>
            <a:r>
              <a:rPr lang="en-US" b="1" dirty="0"/>
              <a:t>Analytics</a:t>
            </a:r>
            <a:r>
              <a:rPr lang="en-US" dirty="0"/>
              <a:t> segment, I’ll be sharing some insights from the </a:t>
            </a:r>
            <a:r>
              <a:rPr lang="en-US" b="1" dirty="0"/>
              <a:t>Divvy Data Visualization. </a:t>
            </a:r>
            <a:endParaRPr lang="en-US" dirty="0"/>
          </a:p>
        </p:txBody>
      </p:sp>
      <p:sp>
        <p:nvSpPr>
          <p:cNvPr id="4" name="Slide Number Placeholder 3"/>
          <p:cNvSpPr>
            <a:spLocks noGrp="1"/>
          </p:cNvSpPr>
          <p:nvPr>
            <p:ph type="sldNum" sz="quarter" idx="5"/>
          </p:nvPr>
        </p:nvSpPr>
        <p:spPr/>
        <p:txBody>
          <a:bodyPr/>
          <a:lstStyle/>
          <a:p>
            <a:fld id="{2BB62CA2-74A9-E747-9677-454361BD07C8}" type="slidenum">
              <a:rPr lang="en-US" smtClean="0"/>
              <a:t>1</a:t>
            </a:fld>
            <a:endParaRPr lang="en-US"/>
          </a:p>
        </p:txBody>
      </p:sp>
    </p:spTree>
    <p:extLst>
      <p:ext uri="{BB962C8B-B14F-4D97-AF65-F5344CB8AC3E}">
        <p14:creationId xmlns:p14="http://schemas.microsoft.com/office/powerpoint/2010/main" val="3021122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Agenda, we'll uncover some interesting facts like </a:t>
            </a:r>
          </a:p>
        </p:txBody>
      </p:sp>
      <p:sp>
        <p:nvSpPr>
          <p:cNvPr id="4" name="Slide Number Placeholder 3"/>
          <p:cNvSpPr>
            <a:spLocks noGrp="1"/>
          </p:cNvSpPr>
          <p:nvPr>
            <p:ph type="sldNum" sz="quarter" idx="5"/>
          </p:nvPr>
        </p:nvSpPr>
        <p:spPr/>
        <p:txBody>
          <a:bodyPr/>
          <a:lstStyle/>
          <a:p>
            <a:fld id="{2BB62CA2-74A9-E747-9677-454361BD07C8}" type="slidenum">
              <a:rPr lang="en-US" smtClean="0"/>
              <a:t>2</a:t>
            </a:fld>
            <a:endParaRPr lang="en-US"/>
          </a:p>
        </p:txBody>
      </p:sp>
    </p:spTree>
    <p:extLst>
      <p:ext uri="{BB962C8B-B14F-4D97-AF65-F5344CB8AC3E}">
        <p14:creationId xmlns:p14="http://schemas.microsoft.com/office/powerpoint/2010/main" val="1414803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Arial" panose="020B0604020202020204" pitchFamily="34" charset="0"/>
              </a:rPr>
              <a:t>This is the ‘Heat Map’ of Divvy rides among casual riders and members. Casual riders are mostly visitors or anyone who are out of state to Chicago. </a:t>
            </a:r>
            <a:endParaRPr lang="en-US" b="0" dirty="0">
              <a:effectLst/>
            </a:endParaRPr>
          </a:p>
          <a:p>
            <a:pPr algn="just"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So, I have used the Divvy station master data from 2019 September - 2021 August.  Numbers by itself do not provide much help and that’s where a good visualization can unveil many insights. I created the heatmap using Python </a:t>
            </a:r>
            <a:r>
              <a:rPr lang="en-US" sz="1800" b="0" i="0" u="none" strike="noStrike" dirty="0" err="1">
                <a:solidFill>
                  <a:srgbClr val="000000"/>
                </a:solidFill>
                <a:effectLst/>
                <a:latin typeface="Arial" panose="020B0604020202020204" pitchFamily="34" charset="0"/>
              </a:rPr>
              <a:t>Plotly</a:t>
            </a:r>
            <a:r>
              <a:rPr lang="en-US" sz="1800" b="0" i="0" u="none" strike="noStrike" dirty="0">
                <a:solidFill>
                  <a:srgbClr val="000000"/>
                </a:solidFill>
                <a:effectLst/>
                <a:latin typeface="Arial" panose="020B0604020202020204" pitchFamily="34" charset="0"/>
              </a:rPr>
              <a:t>. We’re seeing an average weekly rides for both the casual and member riders. The color gradient dark to light mint indicating highest to lowest divvy rides (in miles). </a:t>
            </a:r>
            <a:endParaRPr lang="en-US" b="0" dirty="0">
              <a:effectLst/>
            </a:endParaRPr>
          </a:p>
          <a:p>
            <a:pPr algn="just"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And, what you see is clear patterns and connections between the available Divvy master data that Casual riders use more Divvy bikes at any particular day compared to Divvy Members, irrespective of any day/temperature or other factors. </a:t>
            </a:r>
            <a:endParaRPr lang="en-US" b="0" dirty="0">
              <a:effectLst/>
            </a:endParaRPr>
          </a:p>
          <a:p>
            <a:pPr algn="just"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Let me highlight some of the interesting findings:</a:t>
            </a:r>
            <a:endParaRPr lang="en-US" b="0" dirty="0">
              <a:effectLst/>
            </a:endParaRPr>
          </a:p>
          <a:p>
            <a:pPr algn="just" rtl="0">
              <a:spcBef>
                <a:spcPts val="0"/>
              </a:spcBef>
              <a:spcAft>
                <a:spcPts val="0"/>
              </a:spcAft>
            </a:pPr>
            <a:r>
              <a:rPr lang="en-US" sz="1800" b="0" i="0" u="none" strike="noStrike" dirty="0">
                <a:solidFill>
                  <a:srgbClr val="000000"/>
                </a:solidFill>
                <a:effectLst/>
                <a:latin typeface="Arial" panose="020B0604020202020204" pitchFamily="34" charset="0"/>
              </a:rPr>
              <a:t>For Casual riders, </a:t>
            </a:r>
            <a:r>
              <a:rPr lang="en-US" sz="1800" b="1" i="0" u="none" strike="noStrike" dirty="0">
                <a:solidFill>
                  <a:srgbClr val="000000"/>
                </a:solidFill>
                <a:effectLst/>
                <a:latin typeface="Arial" panose="020B0604020202020204" pitchFamily="34" charset="0"/>
              </a:rPr>
              <a:t>Fridays</a:t>
            </a:r>
            <a:r>
              <a:rPr lang="en-US" sz="1800" b="0" i="0" u="none" strike="noStrike" dirty="0">
                <a:solidFill>
                  <a:srgbClr val="000000"/>
                </a:solidFill>
                <a:effectLst/>
                <a:latin typeface="Arial" panose="020B0604020202020204" pitchFamily="34" charset="0"/>
              </a:rPr>
              <a:t> are the busiest of all the week with an average of ~3718 miles, followed by </a:t>
            </a:r>
            <a:r>
              <a:rPr lang="en-US" sz="1800" b="1" i="0" u="none" strike="noStrike" dirty="0">
                <a:solidFill>
                  <a:srgbClr val="000000"/>
                </a:solidFill>
                <a:effectLst/>
                <a:latin typeface="Arial" panose="020B0604020202020204" pitchFamily="34" charset="0"/>
              </a:rPr>
              <a:t>Wednesdays </a:t>
            </a:r>
            <a:r>
              <a:rPr lang="en-US" sz="1800" b="0" i="0" u="none" strike="noStrike" dirty="0">
                <a:solidFill>
                  <a:srgbClr val="000000"/>
                </a:solidFill>
                <a:effectLst/>
                <a:latin typeface="Arial" panose="020B0604020202020204" pitchFamily="34" charset="0"/>
              </a:rPr>
              <a:t>with an average of ~</a:t>
            </a:r>
            <a:r>
              <a:rPr lang="en-US" sz="1200" b="0" i="0" u="none" strike="noStrike" dirty="0">
                <a:solidFill>
                  <a:srgbClr val="000000"/>
                </a:solidFill>
                <a:effectLst/>
                <a:latin typeface="Arial" panose="020B0604020202020204" pitchFamily="34" charset="0"/>
              </a:rPr>
              <a:t>3773</a:t>
            </a:r>
            <a:endParaRPr lang="en-US" b="0" dirty="0">
              <a:effectLst/>
            </a:endParaRPr>
          </a:p>
          <a:p>
            <a:pPr algn="just" rtl="0">
              <a:spcBef>
                <a:spcPts val="0"/>
              </a:spcBef>
              <a:spcAft>
                <a:spcPts val="0"/>
              </a:spcAft>
            </a:pPr>
            <a:endParaRPr lang="en-US" sz="1800" b="0" i="0" u="none" strike="noStrike" dirty="0">
              <a:solidFill>
                <a:srgbClr val="000000"/>
              </a:solidFill>
              <a:effectLst/>
              <a:latin typeface="Arial" panose="020B0604020202020204" pitchFamily="34" charset="0"/>
            </a:endParaRPr>
          </a:p>
          <a:p>
            <a:pPr algn="just" rtl="0">
              <a:spcBef>
                <a:spcPts val="0"/>
              </a:spcBef>
              <a:spcAft>
                <a:spcPts val="0"/>
              </a:spcAft>
            </a:pPr>
            <a:r>
              <a:rPr lang="en-US" sz="1800" b="0" i="0" u="none" strike="noStrike" dirty="0">
                <a:solidFill>
                  <a:srgbClr val="000000"/>
                </a:solidFill>
                <a:effectLst/>
                <a:latin typeface="Arial" panose="020B0604020202020204" pitchFamily="34" charset="0"/>
              </a:rPr>
              <a:t>Whereas, for Members, </a:t>
            </a:r>
            <a:r>
              <a:rPr lang="en-US" sz="1800" b="1" i="0" u="none" strike="noStrike" dirty="0">
                <a:solidFill>
                  <a:srgbClr val="000000"/>
                </a:solidFill>
                <a:effectLst/>
                <a:latin typeface="Arial" panose="020B0604020202020204" pitchFamily="34" charset="0"/>
              </a:rPr>
              <a:t>Saturdays</a:t>
            </a:r>
            <a:r>
              <a:rPr lang="en-US" sz="1800" b="0" i="0" u="none" strike="noStrike" dirty="0">
                <a:solidFill>
                  <a:srgbClr val="000000"/>
                </a:solidFill>
                <a:effectLst/>
                <a:latin typeface="Arial" panose="020B0604020202020204" pitchFamily="34" charset="0"/>
              </a:rPr>
              <a:t> are the busiest and an average distance of 968 miles are reported followed by 919 miles on </a:t>
            </a:r>
            <a:r>
              <a:rPr lang="en-US" sz="1800" b="1" i="0" u="none" strike="noStrike" dirty="0">
                <a:solidFill>
                  <a:srgbClr val="000000"/>
                </a:solidFill>
                <a:effectLst/>
                <a:latin typeface="Arial" panose="020B0604020202020204" pitchFamily="34" charset="0"/>
              </a:rPr>
              <a:t>Sundays</a:t>
            </a:r>
            <a:r>
              <a:rPr lang="en-US" sz="1800" b="0" i="0" u="none" strike="noStrike" dirty="0">
                <a:solidFill>
                  <a:srgbClr val="000000"/>
                </a:solidFill>
                <a:effectLst/>
                <a:latin typeface="Arial" panose="020B0604020202020204" pitchFamily="34" charset="0"/>
              </a:rPr>
              <a:t>. </a:t>
            </a:r>
            <a:endParaRPr lang="en-US" b="0" dirty="0">
              <a:effectLst/>
            </a:endParaRPr>
          </a:p>
          <a:p>
            <a:pPr algn="just" rtl="0">
              <a:spcBef>
                <a:spcPts val="0"/>
              </a:spcBef>
              <a:spcAft>
                <a:spcPts val="0"/>
              </a:spcAft>
            </a:pPr>
            <a:r>
              <a:rPr lang="en-US" sz="1800" b="0" i="0" u="none" strike="noStrike" dirty="0">
                <a:solidFill>
                  <a:srgbClr val="000000"/>
                </a:solidFill>
                <a:effectLst/>
                <a:latin typeface="Arial" panose="020B0604020202020204" pitchFamily="34" charset="0"/>
              </a:rPr>
              <a:t>This emphasizes that casual riders and members use Divvy bikes for different goals. </a:t>
            </a:r>
            <a:endParaRPr lang="en-US" b="0" dirty="0">
              <a:effectLst/>
            </a:endParaRPr>
          </a:p>
          <a:p>
            <a:pPr algn="just"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Also, we see that the rider distance for members are below 1000 miles and casual riders are above 3500 miles. Usage wise, casual members are bringing in more revenue to Divvy. </a:t>
            </a:r>
            <a:endParaRPr lang="en-US" b="0" dirty="0">
              <a:effectLst/>
            </a:endParaRPr>
          </a:p>
          <a:p>
            <a:pPr algn="just" rtl="0">
              <a:spcBef>
                <a:spcPts val="0"/>
              </a:spcBef>
              <a:spcAft>
                <a:spcPts val="0"/>
              </a:spcAft>
            </a:pPr>
            <a:r>
              <a:rPr lang="en-US" sz="1800" b="0" i="0" u="none" strike="noStrike" dirty="0">
                <a:solidFill>
                  <a:srgbClr val="000000"/>
                </a:solidFill>
                <a:effectLst/>
                <a:latin typeface="Arial" panose="020B0604020202020204" pitchFamily="34" charset="0"/>
              </a:rPr>
              <a:t>It would be wonderful if we could convert these casual riders to members. </a:t>
            </a:r>
            <a:endParaRPr lang="en-US" b="0" dirty="0">
              <a:effectLst/>
            </a:endParaRPr>
          </a:p>
          <a:p>
            <a:pPr algn="just" rtl="0">
              <a:spcBef>
                <a:spcPts val="0"/>
              </a:spcBef>
              <a:spcAft>
                <a:spcPts val="0"/>
              </a:spcAft>
            </a:pPr>
            <a:br>
              <a:rPr lang="en-US" b="0" dirty="0">
                <a:effectLst/>
              </a:rPr>
            </a:br>
            <a:br>
              <a:rPr lang="en-US" b="0" dirty="0">
                <a:effectLst/>
              </a:rPr>
            </a:br>
            <a:r>
              <a:rPr lang="en-US" sz="1800" b="0" i="0" u="none" strike="noStrike" dirty="0">
                <a:solidFill>
                  <a:srgbClr val="000000"/>
                </a:solidFill>
                <a:effectLst/>
                <a:latin typeface="Arial" panose="020B0604020202020204" pitchFamily="34" charset="0"/>
              </a:rPr>
              <a:t>By exploring this heatmap, we have explored many facts, which would have been difficult to observe from the numerical data we had in different spreadsheets. We see that some days are busier compared to other days in the week for casual riders and members.</a:t>
            </a:r>
            <a:endParaRPr lang="en-US" b="0" dirty="0">
              <a:effectLst/>
            </a:endParaRP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Script: </a:t>
            </a:r>
            <a:r>
              <a:rPr lang="en-US" sz="1200" dirty="0">
                <a:hlinkClick r:id="rId3"/>
              </a:rPr>
              <a:t>https://docs.google.com/document/d/12kSdY4kfj7t8rvZanUXSvxQkqoSkUIVP-6Gl-EIl13E/edit</a:t>
            </a:r>
            <a:r>
              <a:rPr lang="en-US" sz="1200" dirty="0"/>
              <a:t> </a:t>
            </a:r>
          </a:p>
          <a:p>
            <a:endParaRPr lang="en-US" dirty="0"/>
          </a:p>
        </p:txBody>
      </p:sp>
      <p:sp>
        <p:nvSpPr>
          <p:cNvPr id="4" name="Slide Number Placeholder 3"/>
          <p:cNvSpPr>
            <a:spLocks noGrp="1"/>
          </p:cNvSpPr>
          <p:nvPr>
            <p:ph type="sldNum" sz="quarter" idx="5"/>
          </p:nvPr>
        </p:nvSpPr>
        <p:spPr/>
        <p:txBody>
          <a:bodyPr/>
          <a:lstStyle/>
          <a:p>
            <a:fld id="{2BB62CA2-74A9-E747-9677-454361BD07C8}" type="slidenum">
              <a:rPr lang="en-US" smtClean="0"/>
              <a:t>3</a:t>
            </a:fld>
            <a:endParaRPr lang="en-US"/>
          </a:p>
        </p:txBody>
      </p:sp>
    </p:spTree>
    <p:extLst>
      <p:ext uri="{BB962C8B-B14F-4D97-AF65-F5344CB8AC3E}">
        <p14:creationId xmlns:p14="http://schemas.microsoft.com/office/powerpoint/2010/main" val="4288694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Arial" panose="020B0604020202020204" pitchFamily="34" charset="0"/>
              </a:rPr>
              <a:t>This is the ‘</a:t>
            </a:r>
            <a:r>
              <a:rPr lang="en-US" sz="1800" b="1" i="0" u="none" strike="noStrike" dirty="0">
                <a:solidFill>
                  <a:srgbClr val="000000"/>
                </a:solidFill>
                <a:effectLst/>
                <a:latin typeface="Arial" panose="020B0604020202020204" pitchFamily="34" charset="0"/>
              </a:rPr>
              <a:t>Comparison Chart</a:t>
            </a:r>
            <a:r>
              <a:rPr lang="en-US" sz="1800" b="0" i="0" u="none" strike="noStrike" dirty="0">
                <a:solidFill>
                  <a:srgbClr val="000000"/>
                </a:solidFill>
                <a:effectLst/>
                <a:latin typeface="Arial" panose="020B0604020202020204" pitchFamily="34" charset="0"/>
              </a:rPr>
              <a:t>’ of how Divvy riders - Casual and Member rides changed pre and post pandemic. That is, we’ll see if pandemic and the restrictions imposed on CTA has any advantages to Divvy casual or member rides. </a:t>
            </a:r>
            <a:endParaRPr lang="en-US" b="0" dirty="0">
              <a:effectLst/>
            </a:endParaRPr>
          </a:p>
          <a:p>
            <a:pPr algn="just"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I used the Divvy rides and factors data to come up with the visualization. The blue bars represent the Divvy Member riders and the gray bars represent Divvy Casual riders. </a:t>
            </a:r>
            <a:endParaRPr lang="en-US" b="0" dirty="0">
              <a:effectLst/>
            </a:endParaRPr>
          </a:p>
          <a:p>
            <a:pPr algn="just" rtl="0">
              <a:spcBef>
                <a:spcPts val="0"/>
              </a:spcBef>
              <a:spcAft>
                <a:spcPts val="0"/>
              </a:spcAft>
            </a:pPr>
            <a:r>
              <a:rPr lang="en-US" sz="1800" b="0" i="0" u="none" strike="noStrike" dirty="0">
                <a:solidFill>
                  <a:srgbClr val="000000"/>
                </a:solidFill>
                <a:effectLst/>
                <a:latin typeface="Arial" panose="020B0604020202020204" pitchFamily="34" charset="0"/>
              </a:rPr>
              <a:t>As we saw before, casual riders use more Divvy bikes than members. You clearly see patterns and connections between the available data that there is a clear impact of pandemic that have benefited Divvy rides. </a:t>
            </a:r>
            <a:endParaRPr lang="en-US" b="0" dirty="0">
              <a:effectLst/>
            </a:endParaRPr>
          </a:p>
          <a:p>
            <a:pPr algn="just"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I would like to highlight some of the major takeaways:</a:t>
            </a:r>
            <a:endParaRPr lang="en-US" b="0" dirty="0">
              <a:effectLst/>
            </a:endParaRPr>
          </a:p>
          <a:p>
            <a:pPr algn="just" rtl="0">
              <a:spcBef>
                <a:spcPts val="0"/>
              </a:spcBef>
              <a:spcAft>
                <a:spcPts val="0"/>
              </a:spcAft>
            </a:pPr>
            <a:r>
              <a:rPr lang="en-US" sz="1800" b="0" i="0" u="none" strike="noStrike" dirty="0">
                <a:solidFill>
                  <a:srgbClr val="000000"/>
                </a:solidFill>
                <a:effectLst/>
                <a:latin typeface="Arial" panose="020B0604020202020204" pitchFamily="34" charset="0"/>
              </a:rPr>
              <a:t>In Sep 2019 (pre pandemic), Divvy Member rides were high, ~16K whereas Divvy Casual rides were around 9K. </a:t>
            </a:r>
            <a:endParaRPr lang="en-US" b="0" dirty="0">
              <a:effectLst/>
            </a:endParaRPr>
          </a:p>
          <a:p>
            <a:pPr algn="just" rtl="0">
              <a:spcBef>
                <a:spcPts val="0"/>
              </a:spcBef>
              <a:spcAft>
                <a:spcPts val="0"/>
              </a:spcAft>
            </a:pPr>
            <a:r>
              <a:rPr lang="en-US" sz="1800" b="0" i="0" u="none" strike="noStrike" dirty="0">
                <a:solidFill>
                  <a:srgbClr val="000000"/>
                </a:solidFill>
                <a:effectLst/>
                <a:latin typeface="Arial" panose="020B0604020202020204" pitchFamily="34" charset="0"/>
              </a:rPr>
              <a:t>By Sep 2020 (during pandemic), Divvy Casual rides are much higher than Member rides. This is obvious with the public restrictions during pandemic and the imposed CTA restrictions, people choose to use safer transportation means like Divvy, that has eventually surged the Divvy casual rides at ~18K, at the same time Divvy member rides maintains to stay at ~12K. </a:t>
            </a:r>
            <a:endParaRPr lang="en-US" b="0" dirty="0">
              <a:effectLst/>
            </a:endParaRPr>
          </a:p>
          <a:p>
            <a:pPr algn="just"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By Sep 2021 (post pandemic), Divvy casual rides shows a spectacular growth in at about ~23K and Divvy member rides sustains at ~12K. </a:t>
            </a:r>
            <a:endParaRPr lang="en-US" b="0" dirty="0">
              <a:effectLst/>
            </a:endParaRPr>
          </a:p>
          <a:p>
            <a:pPr algn="just"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By exploring this visualization, we see that pandemic has a great impact on Divvy rides. Even after the covid restrictions are lifted, Divvy strives to bring in more revenue than pre pandemic by maintaining  customer </a:t>
            </a:r>
            <a:r>
              <a:rPr lang="en-US" sz="1800" b="0" i="0" u="none" strike="noStrike" dirty="0" err="1">
                <a:solidFill>
                  <a:srgbClr val="000000"/>
                </a:solidFill>
                <a:effectLst/>
                <a:latin typeface="Arial" panose="020B0604020202020204" pitchFamily="34" charset="0"/>
              </a:rPr>
              <a:t>satisfatcion</a:t>
            </a:r>
            <a:r>
              <a:rPr lang="en-US" sz="1800" b="0" i="0" u="none" strike="noStrike" dirty="0">
                <a:solidFill>
                  <a:srgbClr val="000000"/>
                </a:solidFill>
                <a:effectLst/>
                <a:latin typeface="Arial" panose="020B0604020202020204" pitchFamily="34" charset="0"/>
              </a:rPr>
              <a:t>. </a:t>
            </a:r>
            <a:endParaRPr lang="en-US" b="0" dirty="0">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Script: </a:t>
            </a:r>
            <a:r>
              <a:rPr lang="en-US" dirty="0">
                <a:hlinkClick r:id="rId3"/>
              </a:rPr>
              <a:t>https://docs.google.com/document/d/1EUYuzUXCIaCqLC0ip05vg34-Y9zJbp_QFeNOw1h9lxY/edit</a:t>
            </a:r>
            <a:r>
              <a:rPr lang="en-US" dirty="0"/>
              <a:t> </a:t>
            </a:r>
          </a:p>
          <a:p>
            <a:endParaRPr lang="en-US" dirty="0"/>
          </a:p>
        </p:txBody>
      </p:sp>
      <p:sp>
        <p:nvSpPr>
          <p:cNvPr id="4" name="Slide Number Placeholder 3"/>
          <p:cNvSpPr>
            <a:spLocks noGrp="1"/>
          </p:cNvSpPr>
          <p:nvPr>
            <p:ph type="sldNum" sz="quarter" idx="5"/>
          </p:nvPr>
        </p:nvSpPr>
        <p:spPr/>
        <p:txBody>
          <a:bodyPr/>
          <a:lstStyle/>
          <a:p>
            <a:fld id="{2BB62CA2-74A9-E747-9677-454361BD07C8}" type="slidenum">
              <a:rPr lang="en-US" smtClean="0"/>
              <a:t>4</a:t>
            </a:fld>
            <a:endParaRPr lang="en-US"/>
          </a:p>
        </p:txBody>
      </p:sp>
    </p:spTree>
    <p:extLst>
      <p:ext uri="{BB962C8B-B14F-4D97-AF65-F5344CB8AC3E}">
        <p14:creationId xmlns:p14="http://schemas.microsoft.com/office/powerpoint/2010/main" val="3323725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just" rtl="0">
              <a:spcBef>
                <a:spcPts val="0"/>
              </a:spcBef>
              <a:spcAft>
                <a:spcPts val="0"/>
              </a:spcAft>
            </a:pPr>
            <a:r>
              <a:rPr lang="en-US" sz="1800" b="0" i="0" u="none" strike="noStrike" dirty="0">
                <a:solidFill>
                  <a:srgbClr val="000000"/>
                </a:solidFill>
                <a:effectLst/>
                <a:latin typeface="Arial" panose="020B0604020202020204" pitchFamily="34" charset="0"/>
              </a:rPr>
              <a:t>This is the “</a:t>
            </a:r>
            <a:r>
              <a:rPr lang="en-US" sz="1800" b="1" i="0" u="none" strike="noStrike" dirty="0">
                <a:solidFill>
                  <a:srgbClr val="000000"/>
                </a:solidFill>
                <a:effectLst/>
                <a:latin typeface="Arial" panose="020B0604020202020204" pitchFamily="34" charset="0"/>
              </a:rPr>
              <a:t>Dock Availability Chart</a:t>
            </a:r>
            <a:r>
              <a:rPr lang="en-US" sz="1800" b="0" i="0" u="none" strike="noStrike" dirty="0">
                <a:solidFill>
                  <a:srgbClr val="000000"/>
                </a:solidFill>
                <a:effectLst/>
                <a:latin typeface="Arial" panose="020B0604020202020204" pitchFamily="34" charset="0"/>
              </a:rPr>
              <a:t>” at different Divvy stations across Chicago. That is, we’re going to explore the data provided to see if Divvy needs to increase it’s inventory at any stations or Divvy already has surplus number of docks across stations. Let’s find out! </a:t>
            </a:r>
            <a:endParaRPr lang="en-US" b="0" dirty="0">
              <a:effectLst/>
            </a:endParaRPr>
          </a:p>
          <a:p>
            <a:pPr algn="just"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I used the the Divvy station master data from 2019 September - 2021 August. The blue lines represent the Divvy ‘Total docks’ and the red lines represent ‘available docks’. </a:t>
            </a:r>
            <a:endParaRPr lang="en-US" b="0" dirty="0">
              <a:effectLst/>
            </a:endParaRPr>
          </a:p>
          <a:p>
            <a:pPr algn="just"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From the chart, it is clearly evident that there is a shortage in Divvy docks across stations. It is hard to find such minute details when just analyzing the reports across multiple spreadsheets. </a:t>
            </a:r>
            <a:endParaRPr lang="en-US" b="0" dirty="0">
              <a:effectLst/>
            </a:endParaRPr>
          </a:p>
          <a:p>
            <a:pPr algn="just"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Let me walkthrough some interesting findings:  </a:t>
            </a:r>
            <a:endParaRPr lang="en-US" b="0" dirty="0">
              <a:effectLst/>
            </a:endParaRPr>
          </a:p>
          <a:p>
            <a:pPr algn="just" rtl="0">
              <a:spcBef>
                <a:spcPts val="0"/>
              </a:spcBef>
              <a:spcAft>
                <a:spcPts val="0"/>
              </a:spcAft>
            </a:pPr>
            <a:r>
              <a:rPr lang="en-US" sz="1800" b="0" i="0" u="none" strike="noStrike" dirty="0">
                <a:solidFill>
                  <a:srgbClr val="000000"/>
                </a:solidFill>
                <a:effectLst/>
                <a:latin typeface="Arial" panose="020B0604020202020204" pitchFamily="34" charset="0"/>
              </a:rPr>
              <a:t>We’ve analyzed data spanned </a:t>
            </a:r>
            <a:r>
              <a:rPr lang="en-US" sz="1800" b="0" i="0" u="none" strike="noStrike" dirty="0" err="1">
                <a:solidFill>
                  <a:srgbClr val="000000"/>
                </a:solidFill>
                <a:effectLst/>
                <a:latin typeface="Arial" panose="020B0604020202020204" pitchFamily="34" charset="0"/>
              </a:rPr>
              <a:t>acroos</a:t>
            </a:r>
            <a:r>
              <a:rPr lang="en-US" sz="1800" b="0" i="0" u="none" strike="noStrike" dirty="0">
                <a:solidFill>
                  <a:srgbClr val="000000"/>
                </a:solidFill>
                <a:effectLst/>
                <a:latin typeface="Arial" panose="020B0604020202020204" pitchFamily="34" charset="0"/>
              </a:rPr>
              <a:t> 754 rows. </a:t>
            </a:r>
            <a:endParaRPr lang="en-US" b="0" dirty="0">
              <a:effectLst/>
            </a:endParaRPr>
          </a:p>
          <a:p>
            <a:pPr algn="just" rtl="0">
              <a:spcBef>
                <a:spcPts val="0"/>
              </a:spcBef>
              <a:spcAft>
                <a:spcPts val="0"/>
              </a:spcAft>
            </a:pPr>
            <a:r>
              <a:rPr lang="en-US" sz="1800" b="1" i="0" u="none" strike="noStrike" dirty="0">
                <a:solidFill>
                  <a:srgbClr val="000000"/>
                </a:solidFill>
                <a:effectLst/>
                <a:latin typeface="Arial" panose="020B0604020202020204" pitchFamily="34" charset="0"/>
              </a:rPr>
              <a:t>Out of 754 stations, only 1 station has docks available</a:t>
            </a:r>
            <a:r>
              <a:rPr lang="en-US" sz="1800" b="0" i="0" u="none" strike="noStrike" dirty="0">
                <a:solidFill>
                  <a:srgbClr val="000000"/>
                </a:solidFill>
                <a:effectLst/>
                <a:latin typeface="Arial" panose="020B0604020202020204" pitchFamily="34" charset="0"/>
              </a:rPr>
              <a:t>. The only station where the dock station was  available was `The Loop` area in Chicago, station name is `Michigan Ave &amp; Jackson Blvd`. </a:t>
            </a:r>
            <a:endParaRPr lang="en-US" b="0" dirty="0">
              <a:effectLst/>
            </a:endParaRPr>
          </a:p>
          <a:p>
            <a:pPr algn="just" rtl="0">
              <a:spcBef>
                <a:spcPts val="0"/>
              </a:spcBef>
              <a:spcAft>
                <a:spcPts val="0"/>
              </a:spcAft>
            </a:pPr>
            <a:r>
              <a:rPr lang="en-US" sz="1800" b="0" i="0" u="none" strike="noStrike" dirty="0">
                <a:solidFill>
                  <a:srgbClr val="000000"/>
                </a:solidFill>
                <a:effectLst/>
                <a:latin typeface="Arial" panose="020B0604020202020204" pitchFamily="34" charset="0"/>
              </a:rPr>
              <a:t>There were a total of </a:t>
            </a:r>
            <a:r>
              <a:rPr lang="en-US" sz="1800" b="1" i="0" u="none" strike="noStrike" dirty="0">
                <a:solidFill>
                  <a:srgbClr val="000000"/>
                </a:solidFill>
                <a:effectLst/>
                <a:latin typeface="Arial" panose="020B0604020202020204" pitchFamily="34" charset="0"/>
              </a:rPr>
              <a:t>17 docks available</a:t>
            </a:r>
            <a:r>
              <a:rPr lang="en-US" sz="1800" b="0" i="0" u="none" strike="noStrike" dirty="0">
                <a:solidFill>
                  <a:srgbClr val="000000"/>
                </a:solidFill>
                <a:effectLst/>
                <a:latin typeface="Arial" panose="020B0604020202020204" pitchFamily="34" charset="0"/>
              </a:rPr>
              <a:t>. Do we have enough traffic of Divvy bikers in “The Loop’ area? Can we transport some of these docks to some other locations where the traffic is more to address re-balancing. These are some of the factors we, as a team needs to evaluate and take necessary action. </a:t>
            </a:r>
            <a:endParaRPr lang="en-US" b="0" dirty="0">
              <a:effectLst/>
            </a:endParaRPr>
          </a:p>
          <a:p>
            <a:pPr algn="just" rtl="0">
              <a:spcBef>
                <a:spcPts val="0"/>
              </a:spcBef>
              <a:spcAft>
                <a:spcPts val="0"/>
              </a:spcAft>
            </a:pPr>
            <a:r>
              <a:rPr lang="en-US" sz="1800" b="0" i="0" u="none" strike="noStrike" dirty="0">
                <a:solidFill>
                  <a:srgbClr val="000000"/>
                </a:solidFill>
                <a:effectLst/>
                <a:latin typeface="Arial" panose="020B0604020202020204" pitchFamily="34" charset="0"/>
              </a:rPr>
              <a:t>We also need to note that, this is data under consideration is before, during &amp; after pandemic and the dock </a:t>
            </a:r>
            <a:r>
              <a:rPr lang="en-US" sz="1800" b="0" i="0" u="none" strike="noStrike" dirty="0" err="1">
                <a:solidFill>
                  <a:srgbClr val="000000"/>
                </a:solidFill>
                <a:effectLst/>
                <a:latin typeface="Arial" panose="020B0604020202020204" pitchFamily="34" charset="0"/>
              </a:rPr>
              <a:t>inavailablity</a:t>
            </a:r>
            <a:r>
              <a:rPr lang="en-US" sz="1800" b="0" i="0" u="none" strike="noStrike" dirty="0">
                <a:solidFill>
                  <a:srgbClr val="000000"/>
                </a:solidFill>
                <a:effectLst/>
                <a:latin typeface="Arial" panose="020B0604020202020204" pitchFamily="34" charset="0"/>
              </a:rPr>
              <a:t> in many stations are due to the fact that Divvy rides have increased significantly during/post pandemic. </a:t>
            </a:r>
            <a:endParaRPr lang="en-US" b="0" dirty="0">
              <a:effectLst/>
            </a:endParaRPr>
          </a:p>
          <a:p>
            <a:pPr algn="just"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By exploring this visualization, we see that surge in Divvy rides has led to shortage in Divvy docks availability across Chicago and this needs to addressed promptly to reduce customer churn. </a:t>
            </a:r>
            <a:endParaRPr lang="en-US" b="0" dirty="0">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Script: </a:t>
            </a:r>
            <a:r>
              <a:rPr lang="en-US" dirty="0">
                <a:hlinkClick r:id="rId3"/>
              </a:rPr>
              <a:t>https://docs.google.com/document/d/1OKNYb1C8uv1p47ErkbqFaJiDqmEXOqNWKxnmoNWHOHs/edit</a:t>
            </a:r>
            <a:r>
              <a:rPr lang="en-US" dirty="0"/>
              <a:t> </a:t>
            </a:r>
          </a:p>
          <a:p>
            <a:endParaRPr lang="en-US" dirty="0"/>
          </a:p>
        </p:txBody>
      </p:sp>
      <p:sp>
        <p:nvSpPr>
          <p:cNvPr id="4" name="Slide Number Placeholder 3"/>
          <p:cNvSpPr>
            <a:spLocks noGrp="1"/>
          </p:cNvSpPr>
          <p:nvPr>
            <p:ph type="sldNum" sz="quarter" idx="5"/>
          </p:nvPr>
        </p:nvSpPr>
        <p:spPr/>
        <p:txBody>
          <a:bodyPr/>
          <a:lstStyle/>
          <a:p>
            <a:fld id="{2BB62CA2-74A9-E747-9677-454361BD07C8}" type="slidenum">
              <a:rPr lang="en-US" smtClean="0"/>
              <a:t>5</a:t>
            </a:fld>
            <a:endParaRPr lang="en-US"/>
          </a:p>
        </p:txBody>
      </p:sp>
    </p:spTree>
    <p:extLst>
      <p:ext uri="{BB962C8B-B14F-4D97-AF65-F5344CB8AC3E}">
        <p14:creationId xmlns:p14="http://schemas.microsoft.com/office/powerpoint/2010/main" val="3946499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from my end. I would like to handover this back to our Project Lead, to continue with his updates. Thank you so much. </a:t>
            </a:r>
          </a:p>
        </p:txBody>
      </p:sp>
      <p:sp>
        <p:nvSpPr>
          <p:cNvPr id="4" name="Slide Number Placeholder 3"/>
          <p:cNvSpPr>
            <a:spLocks noGrp="1"/>
          </p:cNvSpPr>
          <p:nvPr>
            <p:ph type="sldNum" sz="quarter" idx="5"/>
          </p:nvPr>
        </p:nvSpPr>
        <p:spPr/>
        <p:txBody>
          <a:bodyPr/>
          <a:lstStyle/>
          <a:p>
            <a:fld id="{2BB62CA2-74A9-E747-9677-454361BD07C8}" type="slidenum">
              <a:rPr lang="en-US" smtClean="0"/>
              <a:t>6</a:t>
            </a:fld>
            <a:endParaRPr lang="en-US"/>
          </a:p>
        </p:txBody>
      </p:sp>
    </p:spTree>
    <p:extLst>
      <p:ext uri="{BB962C8B-B14F-4D97-AF65-F5344CB8AC3E}">
        <p14:creationId xmlns:p14="http://schemas.microsoft.com/office/powerpoint/2010/main" val="2017477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4559F-739A-8A10-5AD9-82F242A9CF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DBF5D8-A979-23EC-2EF5-774A70E21A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C1E0FA-A5D3-5C21-C24D-BFE756D34FE5}"/>
              </a:ext>
            </a:extLst>
          </p:cNvPr>
          <p:cNvSpPr>
            <a:spLocks noGrp="1"/>
          </p:cNvSpPr>
          <p:nvPr>
            <p:ph type="dt" sz="half" idx="10"/>
          </p:nvPr>
        </p:nvSpPr>
        <p:spPr/>
        <p:txBody>
          <a:bodyPr/>
          <a:lstStyle/>
          <a:p>
            <a:fld id="{01DE2F0C-BF49-9745-AE29-993E57FD0825}" type="datetime1">
              <a:rPr lang="en-US" smtClean="0"/>
              <a:t>9/22/22</a:t>
            </a:fld>
            <a:endParaRPr lang="en-US"/>
          </a:p>
        </p:txBody>
      </p:sp>
      <p:sp>
        <p:nvSpPr>
          <p:cNvPr id="5" name="Footer Placeholder 4">
            <a:extLst>
              <a:ext uri="{FF2B5EF4-FFF2-40B4-BE49-F238E27FC236}">
                <a16:creationId xmlns:a16="http://schemas.microsoft.com/office/drawing/2014/main" id="{E085159B-C14B-1C1D-B629-1DB4E07155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F09067-8D24-D8CA-93FA-6BBC84BB3AAA}"/>
              </a:ext>
            </a:extLst>
          </p:cNvPr>
          <p:cNvSpPr>
            <a:spLocks noGrp="1"/>
          </p:cNvSpPr>
          <p:nvPr>
            <p:ph type="sldNum" sz="quarter" idx="12"/>
          </p:nvPr>
        </p:nvSpPr>
        <p:spPr/>
        <p:txBody>
          <a:bodyPr/>
          <a:lstStyle/>
          <a:p>
            <a:fld id="{EB1C9FFE-E883-0344-828D-6A9715934DA8}" type="slidenum">
              <a:rPr lang="en-US" smtClean="0"/>
              <a:t>‹#›</a:t>
            </a:fld>
            <a:endParaRPr lang="en-US"/>
          </a:p>
        </p:txBody>
      </p:sp>
    </p:spTree>
    <p:extLst>
      <p:ext uri="{BB962C8B-B14F-4D97-AF65-F5344CB8AC3E}">
        <p14:creationId xmlns:p14="http://schemas.microsoft.com/office/powerpoint/2010/main" val="3329447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2B15-A963-06FD-0ACF-C37A981A75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32F647-3A17-4E11-8BF3-A68982CE55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1550F7-4AFE-76C2-FCDF-6B30CA1C1B80}"/>
              </a:ext>
            </a:extLst>
          </p:cNvPr>
          <p:cNvSpPr>
            <a:spLocks noGrp="1"/>
          </p:cNvSpPr>
          <p:nvPr>
            <p:ph type="dt" sz="half" idx="10"/>
          </p:nvPr>
        </p:nvSpPr>
        <p:spPr/>
        <p:txBody>
          <a:bodyPr/>
          <a:lstStyle/>
          <a:p>
            <a:fld id="{A6B0CBB6-6986-BF4E-8D89-1B60B1B87FCF}" type="datetime1">
              <a:rPr lang="en-US" smtClean="0"/>
              <a:t>9/22/22</a:t>
            </a:fld>
            <a:endParaRPr lang="en-US"/>
          </a:p>
        </p:txBody>
      </p:sp>
      <p:sp>
        <p:nvSpPr>
          <p:cNvPr id="5" name="Footer Placeholder 4">
            <a:extLst>
              <a:ext uri="{FF2B5EF4-FFF2-40B4-BE49-F238E27FC236}">
                <a16:creationId xmlns:a16="http://schemas.microsoft.com/office/drawing/2014/main" id="{EFD97E42-FC5D-3DEE-8CB6-AC19B5715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D00D99-EE3E-BBD1-C08A-34DE150D665D}"/>
              </a:ext>
            </a:extLst>
          </p:cNvPr>
          <p:cNvSpPr>
            <a:spLocks noGrp="1"/>
          </p:cNvSpPr>
          <p:nvPr>
            <p:ph type="sldNum" sz="quarter" idx="12"/>
          </p:nvPr>
        </p:nvSpPr>
        <p:spPr/>
        <p:txBody>
          <a:bodyPr/>
          <a:lstStyle/>
          <a:p>
            <a:fld id="{EB1C9FFE-E883-0344-828D-6A9715934DA8}" type="slidenum">
              <a:rPr lang="en-US" smtClean="0"/>
              <a:t>‹#›</a:t>
            </a:fld>
            <a:endParaRPr lang="en-US"/>
          </a:p>
        </p:txBody>
      </p:sp>
    </p:spTree>
    <p:extLst>
      <p:ext uri="{BB962C8B-B14F-4D97-AF65-F5344CB8AC3E}">
        <p14:creationId xmlns:p14="http://schemas.microsoft.com/office/powerpoint/2010/main" val="13257549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6C9AAA-2E11-AE70-2F5A-75FC5B4412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6C7BAB-AD1F-D231-7529-D56D7746BE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F884C7-9B60-8A6B-DAEB-771FB1B9F5FA}"/>
              </a:ext>
            </a:extLst>
          </p:cNvPr>
          <p:cNvSpPr>
            <a:spLocks noGrp="1"/>
          </p:cNvSpPr>
          <p:nvPr>
            <p:ph type="dt" sz="half" idx="10"/>
          </p:nvPr>
        </p:nvSpPr>
        <p:spPr/>
        <p:txBody>
          <a:bodyPr/>
          <a:lstStyle/>
          <a:p>
            <a:fld id="{695CDF15-586C-1E4D-B581-BAAEA45BF79B}" type="datetime1">
              <a:rPr lang="en-US" smtClean="0"/>
              <a:t>9/22/22</a:t>
            </a:fld>
            <a:endParaRPr lang="en-US"/>
          </a:p>
        </p:txBody>
      </p:sp>
      <p:sp>
        <p:nvSpPr>
          <p:cNvPr id="5" name="Footer Placeholder 4">
            <a:extLst>
              <a:ext uri="{FF2B5EF4-FFF2-40B4-BE49-F238E27FC236}">
                <a16:creationId xmlns:a16="http://schemas.microsoft.com/office/drawing/2014/main" id="{5E4B1FCD-FFC9-0F2D-503B-8D164339A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3F6798-D553-C061-3156-0CA4A25E1896}"/>
              </a:ext>
            </a:extLst>
          </p:cNvPr>
          <p:cNvSpPr>
            <a:spLocks noGrp="1"/>
          </p:cNvSpPr>
          <p:nvPr>
            <p:ph type="sldNum" sz="quarter" idx="12"/>
          </p:nvPr>
        </p:nvSpPr>
        <p:spPr/>
        <p:txBody>
          <a:bodyPr/>
          <a:lstStyle/>
          <a:p>
            <a:fld id="{EB1C9FFE-E883-0344-828D-6A9715934DA8}" type="slidenum">
              <a:rPr lang="en-US" smtClean="0"/>
              <a:t>‹#›</a:t>
            </a:fld>
            <a:endParaRPr lang="en-US"/>
          </a:p>
        </p:txBody>
      </p:sp>
    </p:spTree>
    <p:extLst>
      <p:ext uri="{BB962C8B-B14F-4D97-AF65-F5344CB8AC3E}">
        <p14:creationId xmlns:p14="http://schemas.microsoft.com/office/powerpoint/2010/main" val="25697206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15C7B-57F6-5C30-6222-F43C6796AA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D364E0-0E02-3C9E-3E1D-23C5DD2364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4B87DC-C17B-551B-5BE6-09995354EB06}"/>
              </a:ext>
            </a:extLst>
          </p:cNvPr>
          <p:cNvSpPr>
            <a:spLocks noGrp="1"/>
          </p:cNvSpPr>
          <p:nvPr>
            <p:ph type="dt" sz="half" idx="10"/>
          </p:nvPr>
        </p:nvSpPr>
        <p:spPr/>
        <p:txBody>
          <a:bodyPr/>
          <a:lstStyle/>
          <a:p>
            <a:fld id="{1CDFAA98-EABD-D74F-89C8-875DA147B464}" type="datetime1">
              <a:rPr lang="en-US" smtClean="0"/>
              <a:t>9/22/22</a:t>
            </a:fld>
            <a:endParaRPr lang="en-US"/>
          </a:p>
        </p:txBody>
      </p:sp>
      <p:sp>
        <p:nvSpPr>
          <p:cNvPr id="5" name="Footer Placeholder 4">
            <a:extLst>
              <a:ext uri="{FF2B5EF4-FFF2-40B4-BE49-F238E27FC236}">
                <a16:creationId xmlns:a16="http://schemas.microsoft.com/office/drawing/2014/main" id="{C186F82E-D7DC-2313-BA39-3C11F1A77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6FC0C3-6F6A-38E0-6C68-7614BE63E905}"/>
              </a:ext>
            </a:extLst>
          </p:cNvPr>
          <p:cNvSpPr>
            <a:spLocks noGrp="1"/>
          </p:cNvSpPr>
          <p:nvPr>
            <p:ph type="sldNum" sz="quarter" idx="12"/>
          </p:nvPr>
        </p:nvSpPr>
        <p:spPr/>
        <p:txBody>
          <a:bodyPr/>
          <a:lstStyle/>
          <a:p>
            <a:fld id="{EB1C9FFE-E883-0344-828D-6A9715934DA8}" type="slidenum">
              <a:rPr lang="en-US" smtClean="0"/>
              <a:t>‹#›</a:t>
            </a:fld>
            <a:endParaRPr lang="en-US"/>
          </a:p>
        </p:txBody>
      </p:sp>
    </p:spTree>
    <p:extLst>
      <p:ext uri="{BB962C8B-B14F-4D97-AF65-F5344CB8AC3E}">
        <p14:creationId xmlns:p14="http://schemas.microsoft.com/office/powerpoint/2010/main" val="19238725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07FCD-C29B-538B-621C-40D83C1215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D548A0-D9D4-B64E-FDF5-5F9F72C537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57458E-ED12-A511-55D7-63F76C39ABCD}"/>
              </a:ext>
            </a:extLst>
          </p:cNvPr>
          <p:cNvSpPr>
            <a:spLocks noGrp="1"/>
          </p:cNvSpPr>
          <p:nvPr>
            <p:ph type="dt" sz="half" idx="10"/>
          </p:nvPr>
        </p:nvSpPr>
        <p:spPr/>
        <p:txBody>
          <a:bodyPr/>
          <a:lstStyle/>
          <a:p>
            <a:fld id="{003C41CE-92C1-9D49-9C3D-00ABCA2AD3C4}" type="datetime1">
              <a:rPr lang="en-US" smtClean="0"/>
              <a:t>9/22/22</a:t>
            </a:fld>
            <a:endParaRPr lang="en-US"/>
          </a:p>
        </p:txBody>
      </p:sp>
      <p:sp>
        <p:nvSpPr>
          <p:cNvPr id="5" name="Footer Placeholder 4">
            <a:extLst>
              <a:ext uri="{FF2B5EF4-FFF2-40B4-BE49-F238E27FC236}">
                <a16:creationId xmlns:a16="http://schemas.microsoft.com/office/drawing/2014/main" id="{D57D1C16-3316-83A5-65D1-19B49954D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FB8FC5-AECC-115F-CF7B-4510B95C6349}"/>
              </a:ext>
            </a:extLst>
          </p:cNvPr>
          <p:cNvSpPr>
            <a:spLocks noGrp="1"/>
          </p:cNvSpPr>
          <p:nvPr>
            <p:ph type="sldNum" sz="quarter" idx="12"/>
          </p:nvPr>
        </p:nvSpPr>
        <p:spPr/>
        <p:txBody>
          <a:bodyPr/>
          <a:lstStyle/>
          <a:p>
            <a:fld id="{EB1C9FFE-E883-0344-828D-6A9715934DA8}" type="slidenum">
              <a:rPr lang="en-US" smtClean="0"/>
              <a:t>‹#›</a:t>
            </a:fld>
            <a:endParaRPr lang="en-US"/>
          </a:p>
        </p:txBody>
      </p:sp>
    </p:spTree>
    <p:extLst>
      <p:ext uri="{BB962C8B-B14F-4D97-AF65-F5344CB8AC3E}">
        <p14:creationId xmlns:p14="http://schemas.microsoft.com/office/powerpoint/2010/main" val="31417935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64DC4-C5A7-7B4C-24E7-5B844D94F7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AD295E-740C-4EC8-FFAE-C707777FB4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210682-08DA-A071-B3C2-697A229A53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2ECF25-3D16-1A7B-B8B2-BDBA18BCDD04}"/>
              </a:ext>
            </a:extLst>
          </p:cNvPr>
          <p:cNvSpPr>
            <a:spLocks noGrp="1"/>
          </p:cNvSpPr>
          <p:nvPr>
            <p:ph type="dt" sz="half" idx="10"/>
          </p:nvPr>
        </p:nvSpPr>
        <p:spPr/>
        <p:txBody>
          <a:bodyPr/>
          <a:lstStyle/>
          <a:p>
            <a:fld id="{F6113738-DBB9-004A-83D7-EC7240D50BF3}" type="datetime1">
              <a:rPr lang="en-US" smtClean="0"/>
              <a:t>9/22/22</a:t>
            </a:fld>
            <a:endParaRPr lang="en-US"/>
          </a:p>
        </p:txBody>
      </p:sp>
      <p:sp>
        <p:nvSpPr>
          <p:cNvPr id="6" name="Footer Placeholder 5">
            <a:extLst>
              <a:ext uri="{FF2B5EF4-FFF2-40B4-BE49-F238E27FC236}">
                <a16:creationId xmlns:a16="http://schemas.microsoft.com/office/drawing/2014/main" id="{67D7BBC8-2EAA-0B08-0467-68580C8FEF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BA9C84-4BA0-15D7-B2A3-D6E1CF18D1FF}"/>
              </a:ext>
            </a:extLst>
          </p:cNvPr>
          <p:cNvSpPr>
            <a:spLocks noGrp="1"/>
          </p:cNvSpPr>
          <p:nvPr>
            <p:ph type="sldNum" sz="quarter" idx="12"/>
          </p:nvPr>
        </p:nvSpPr>
        <p:spPr/>
        <p:txBody>
          <a:bodyPr/>
          <a:lstStyle/>
          <a:p>
            <a:fld id="{EB1C9FFE-E883-0344-828D-6A9715934DA8}" type="slidenum">
              <a:rPr lang="en-US" smtClean="0"/>
              <a:t>‹#›</a:t>
            </a:fld>
            <a:endParaRPr lang="en-US"/>
          </a:p>
        </p:txBody>
      </p:sp>
    </p:spTree>
    <p:extLst>
      <p:ext uri="{BB962C8B-B14F-4D97-AF65-F5344CB8AC3E}">
        <p14:creationId xmlns:p14="http://schemas.microsoft.com/office/powerpoint/2010/main" val="14819376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E661E-CE60-EFEF-5A1C-541630841F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4DB941-9337-E02C-699D-212304AC97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DDF52F-EEE2-A2E5-1EAB-F5D1F20866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8926C8-E920-8938-E56B-65C22205A9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FE6DA5-25F0-D5E8-BA90-A502DA3088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FBD19F-5072-4BD4-48AF-58C79D98BB2A}"/>
              </a:ext>
            </a:extLst>
          </p:cNvPr>
          <p:cNvSpPr>
            <a:spLocks noGrp="1"/>
          </p:cNvSpPr>
          <p:nvPr>
            <p:ph type="dt" sz="half" idx="10"/>
          </p:nvPr>
        </p:nvSpPr>
        <p:spPr/>
        <p:txBody>
          <a:bodyPr/>
          <a:lstStyle/>
          <a:p>
            <a:fld id="{230C5A81-8DEB-1A4A-87C5-6D3D649C0337}" type="datetime1">
              <a:rPr lang="en-US" smtClean="0"/>
              <a:t>9/22/22</a:t>
            </a:fld>
            <a:endParaRPr lang="en-US"/>
          </a:p>
        </p:txBody>
      </p:sp>
      <p:sp>
        <p:nvSpPr>
          <p:cNvPr id="8" name="Footer Placeholder 7">
            <a:extLst>
              <a:ext uri="{FF2B5EF4-FFF2-40B4-BE49-F238E27FC236}">
                <a16:creationId xmlns:a16="http://schemas.microsoft.com/office/drawing/2014/main" id="{3C4B0702-26C0-19CD-B49A-BB9178D644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59E12E-7971-07B0-E912-99656A36C11F}"/>
              </a:ext>
            </a:extLst>
          </p:cNvPr>
          <p:cNvSpPr>
            <a:spLocks noGrp="1"/>
          </p:cNvSpPr>
          <p:nvPr>
            <p:ph type="sldNum" sz="quarter" idx="12"/>
          </p:nvPr>
        </p:nvSpPr>
        <p:spPr/>
        <p:txBody>
          <a:bodyPr/>
          <a:lstStyle/>
          <a:p>
            <a:fld id="{EB1C9FFE-E883-0344-828D-6A9715934DA8}" type="slidenum">
              <a:rPr lang="en-US" smtClean="0"/>
              <a:t>‹#›</a:t>
            </a:fld>
            <a:endParaRPr lang="en-US"/>
          </a:p>
        </p:txBody>
      </p:sp>
    </p:spTree>
    <p:extLst>
      <p:ext uri="{BB962C8B-B14F-4D97-AF65-F5344CB8AC3E}">
        <p14:creationId xmlns:p14="http://schemas.microsoft.com/office/powerpoint/2010/main" val="8779782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00565-FFAD-1C64-4738-16BF3B81CA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926976-8856-DCC6-E930-4623CBFEB6CD}"/>
              </a:ext>
            </a:extLst>
          </p:cNvPr>
          <p:cNvSpPr>
            <a:spLocks noGrp="1"/>
          </p:cNvSpPr>
          <p:nvPr>
            <p:ph type="dt" sz="half" idx="10"/>
          </p:nvPr>
        </p:nvSpPr>
        <p:spPr/>
        <p:txBody>
          <a:bodyPr/>
          <a:lstStyle/>
          <a:p>
            <a:fld id="{7028067E-46D3-B14A-81C7-AA7A661D937C}" type="datetime1">
              <a:rPr lang="en-US" smtClean="0"/>
              <a:t>9/22/22</a:t>
            </a:fld>
            <a:endParaRPr lang="en-US"/>
          </a:p>
        </p:txBody>
      </p:sp>
      <p:sp>
        <p:nvSpPr>
          <p:cNvPr id="4" name="Footer Placeholder 3">
            <a:extLst>
              <a:ext uri="{FF2B5EF4-FFF2-40B4-BE49-F238E27FC236}">
                <a16:creationId xmlns:a16="http://schemas.microsoft.com/office/drawing/2014/main" id="{550E8548-4E3B-6CB8-A040-F2AAB3DA7D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1B402B-8BDD-9A1E-E238-FB9D7DDED6BB}"/>
              </a:ext>
            </a:extLst>
          </p:cNvPr>
          <p:cNvSpPr>
            <a:spLocks noGrp="1"/>
          </p:cNvSpPr>
          <p:nvPr>
            <p:ph type="sldNum" sz="quarter" idx="12"/>
          </p:nvPr>
        </p:nvSpPr>
        <p:spPr/>
        <p:txBody>
          <a:bodyPr/>
          <a:lstStyle/>
          <a:p>
            <a:fld id="{EB1C9FFE-E883-0344-828D-6A9715934DA8}" type="slidenum">
              <a:rPr lang="en-US" smtClean="0"/>
              <a:t>‹#›</a:t>
            </a:fld>
            <a:endParaRPr lang="en-US"/>
          </a:p>
        </p:txBody>
      </p:sp>
    </p:spTree>
    <p:extLst>
      <p:ext uri="{BB962C8B-B14F-4D97-AF65-F5344CB8AC3E}">
        <p14:creationId xmlns:p14="http://schemas.microsoft.com/office/powerpoint/2010/main" val="15977306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421639-4693-ABBD-A880-FA2E48B389D1}"/>
              </a:ext>
            </a:extLst>
          </p:cNvPr>
          <p:cNvSpPr>
            <a:spLocks noGrp="1"/>
          </p:cNvSpPr>
          <p:nvPr>
            <p:ph type="dt" sz="half" idx="10"/>
          </p:nvPr>
        </p:nvSpPr>
        <p:spPr/>
        <p:txBody>
          <a:bodyPr/>
          <a:lstStyle/>
          <a:p>
            <a:fld id="{853C92ED-E4E8-6748-AE98-1E46EDD7DFE1}" type="datetime1">
              <a:rPr lang="en-US" smtClean="0"/>
              <a:t>9/22/22</a:t>
            </a:fld>
            <a:endParaRPr lang="en-US"/>
          </a:p>
        </p:txBody>
      </p:sp>
      <p:sp>
        <p:nvSpPr>
          <p:cNvPr id="3" name="Footer Placeholder 2">
            <a:extLst>
              <a:ext uri="{FF2B5EF4-FFF2-40B4-BE49-F238E27FC236}">
                <a16:creationId xmlns:a16="http://schemas.microsoft.com/office/drawing/2014/main" id="{60F5228F-43FD-9E44-5363-5F58EB3B0A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02AF20-1B04-9FCF-3B7A-4F91AE09DA28}"/>
              </a:ext>
            </a:extLst>
          </p:cNvPr>
          <p:cNvSpPr>
            <a:spLocks noGrp="1"/>
          </p:cNvSpPr>
          <p:nvPr>
            <p:ph type="sldNum" sz="quarter" idx="12"/>
          </p:nvPr>
        </p:nvSpPr>
        <p:spPr/>
        <p:txBody>
          <a:bodyPr/>
          <a:lstStyle/>
          <a:p>
            <a:fld id="{EB1C9FFE-E883-0344-828D-6A9715934DA8}" type="slidenum">
              <a:rPr lang="en-US" smtClean="0"/>
              <a:t>‹#›</a:t>
            </a:fld>
            <a:endParaRPr lang="en-US"/>
          </a:p>
        </p:txBody>
      </p:sp>
    </p:spTree>
    <p:extLst>
      <p:ext uri="{BB962C8B-B14F-4D97-AF65-F5344CB8AC3E}">
        <p14:creationId xmlns:p14="http://schemas.microsoft.com/office/powerpoint/2010/main" val="26204321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4BDF1-F579-AFEF-9938-184A620183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72E04AF-6ACD-E9CA-BDF6-783EC16A02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455CB0-52A3-B040-5FE3-C065D7C983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630428-346E-54CB-FF7D-B5F46620F351}"/>
              </a:ext>
            </a:extLst>
          </p:cNvPr>
          <p:cNvSpPr>
            <a:spLocks noGrp="1"/>
          </p:cNvSpPr>
          <p:nvPr>
            <p:ph type="dt" sz="half" idx="10"/>
          </p:nvPr>
        </p:nvSpPr>
        <p:spPr/>
        <p:txBody>
          <a:bodyPr/>
          <a:lstStyle/>
          <a:p>
            <a:fld id="{841A6DD6-C8A0-9D47-B2A1-287D0F1EF701}" type="datetime1">
              <a:rPr lang="en-US" smtClean="0"/>
              <a:t>9/22/22</a:t>
            </a:fld>
            <a:endParaRPr lang="en-US"/>
          </a:p>
        </p:txBody>
      </p:sp>
      <p:sp>
        <p:nvSpPr>
          <p:cNvPr id="6" name="Footer Placeholder 5">
            <a:extLst>
              <a:ext uri="{FF2B5EF4-FFF2-40B4-BE49-F238E27FC236}">
                <a16:creationId xmlns:a16="http://schemas.microsoft.com/office/drawing/2014/main" id="{CC1299BB-1BC8-6FD8-950E-63D3826375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DDF550-9EC6-05FE-9421-D322AAEEC7F8}"/>
              </a:ext>
            </a:extLst>
          </p:cNvPr>
          <p:cNvSpPr>
            <a:spLocks noGrp="1"/>
          </p:cNvSpPr>
          <p:nvPr>
            <p:ph type="sldNum" sz="quarter" idx="12"/>
          </p:nvPr>
        </p:nvSpPr>
        <p:spPr/>
        <p:txBody>
          <a:bodyPr/>
          <a:lstStyle/>
          <a:p>
            <a:fld id="{EB1C9FFE-E883-0344-828D-6A9715934DA8}" type="slidenum">
              <a:rPr lang="en-US" smtClean="0"/>
              <a:t>‹#›</a:t>
            </a:fld>
            <a:endParaRPr lang="en-US"/>
          </a:p>
        </p:txBody>
      </p:sp>
    </p:spTree>
    <p:extLst>
      <p:ext uri="{BB962C8B-B14F-4D97-AF65-F5344CB8AC3E}">
        <p14:creationId xmlns:p14="http://schemas.microsoft.com/office/powerpoint/2010/main" val="18028016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987CC-CBAE-C3F4-484B-F3CAFF00B6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73563E-391B-36EA-42D7-DB3BE10B96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6022D4-5BAD-DC63-DD4A-45403EF530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0D1424-7E37-971B-ABA9-562B9F90494B}"/>
              </a:ext>
            </a:extLst>
          </p:cNvPr>
          <p:cNvSpPr>
            <a:spLocks noGrp="1"/>
          </p:cNvSpPr>
          <p:nvPr>
            <p:ph type="dt" sz="half" idx="10"/>
          </p:nvPr>
        </p:nvSpPr>
        <p:spPr/>
        <p:txBody>
          <a:bodyPr/>
          <a:lstStyle/>
          <a:p>
            <a:fld id="{6C20E072-24CF-424C-98DE-978AB6A917CA}" type="datetime1">
              <a:rPr lang="en-US" smtClean="0"/>
              <a:t>9/22/22</a:t>
            </a:fld>
            <a:endParaRPr lang="en-US"/>
          </a:p>
        </p:txBody>
      </p:sp>
      <p:sp>
        <p:nvSpPr>
          <p:cNvPr id="6" name="Footer Placeholder 5">
            <a:extLst>
              <a:ext uri="{FF2B5EF4-FFF2-40B4-BE49-F238E27FC236}">
                <a16:creationId xmlns:a16="http://schemas.microsoft.com/office/drawing/2014/main" id="{EAC0E63E-AF74-FE59-6263-80FA755501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D77BA-48E3-EEAE-4472-37EA27317FCE}"/>
              </a:ext>
            </a:extLst>
          </p:cNvPr>
          <p:cNvSpPr>
            <a:spLocks noGrp="1"/>
          </p:cNvSpPr>
          <p:nvPr>
            <p:ph type="sldNum" sz="quarter" idx="12"/>
          </p:nvPr>
        </p:nvSpPr>
        <p:spPr/>
        <p:txBody>
          <a:bodyPr/>
          <a:lstStyle/>
          <a:p>
            <a:fld id="{EB1C9FFE-E883-0344-828D-6A9715934DA8}" type="slidenum">
              <a:rPr lang="en-US" smtClean="0"/>
              <a:t>‹#›</a:t>
            </a:fld>
            <a:endParaRPr lang="en-US"/>
          </a:p>
        </p:txBody>
      </p:sp>
    </p:spTree>
    <p:extLst>
      <p:ext uri="{BB962C8B-B14F-4D97-AF65-F5344CB8AC3E}">
        <p14:creationId xmlns:p14="http://schemas.microsoft.com/office/powerpoint/2010/main" val="12851307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C968F3-2A9D-42BE-F3DC-DB23B79CB5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C9DBAE-68F8-31B4-FA01-C726A45269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F14AC0-4296-94A1-EDE9-B30E01F801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349557-5097-BA4A-8934-8EB621E4AC36}" type="datetime1">
              <a:rPr lang="en-US" smtClean="0"/>
              <a:t>9/22/22</a:t>
            </a:fld>
            <a:endParaRPr lang="en-US"/>
          </a:p>
        </p:txBody>
      </p:sp>
      <p:sp>
        <p:nvSpPr>
          <p:cNvPr id="5" name="Footer Placeholder 4">
            <a:extLst>
              <a:ext uri="{FF2B5EF4-FFF2-40B4-BE49-F238E27FC236}">
                <a16:creationId xmlns:a16="http://schemas.microsoft.com/office/drawing/2014/main" id="{8456505F-28D5-50BD-22A4-8F0040619A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658FFC-8996-C3FA-1F55-C25A5A5786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1C9FFE-E883-0344-828D-6A9715934DA8}" type="slidenum">
              <a:rPr lang="en-US" smtClean="0"/>
              <a:t>‹#›</a:t>
            </a:fld>
            <a:endParaRPr lang="en-US"/>
          </a:p>
        </p:txBody>
      </p:sp>
    </p:spTree>
    <p:extLst>
      <p:ext uri="{BB962C8B-B14F-4D97-AF65-F5344CB8AC3E}">
        <p14:creationId xmlns:p14="http://schemas.microsoft.com/office/powerpoint/2010/main" val="2668615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13">
            <a:extLst>
              <a:ext uri="{FF2B5EF4-FFF2-40B4-BE49-F238E27FC236}">
                <a16:creationId xmlns:a16="http://schemas.microsoft.com/office/drawing/2014/main" id="{2391E8FF-2FAD-CAAF-7FA2-8CD11A393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5" name="Rectangle 4">
            <a:extLst>
              <a:ext uri="{FF2B5EF4-FFF2-40B4-BE49-F238E27FC236}">
                <a16:creationId xmlns:a16="http://schemas.microsoft.com/office/drawing/2014/main" id="{FAD67F02-AA64-BCA4-66B9-A5CDD5814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B6FA399-FABB-3473-486E-C358CE90570D}"/>
              </a:ext>
            </a:extLst>
          </p:cNvPr>
          <p:cNvPicPr>
            <a:picLocks noChangeAspect="1"/>
          </p:cNvPicPr>
          <p:nvPr/>
        </p:nvPicPr>
        <p:blipFill rotWithShape="1">
          <a:blip r:embed="rId3"/>
          <a:srcRect t="6258" b="7203"/>
          <a:stretch/>
        </p:blipFill>
        <p:spPr>
          <a:xfrm>
            <a:off x="-336331" y="10"/>
            <a:ext cx="12528331" cy="6857990"/>
          </a:xfrm>
          <a:prstGeom prst="rect">
            <a:avLst/>
          </a:prstGeom>
        </p:spPr>
      </p:pic>
    </p:spTree>
    <p:extLst>
      <p:ext uri="{BB962C8B-B14F-4D97-AF65-F5344CB8AC3E}">
        <p14:creationId xmlns:p14="http://schemas.microsoft.com/office/powerpoint/2010/main" val="15773957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278C6C7-0218-CC46-78CB-70197CD17185}"/>
              </a:ext>
            </a:extLst>
          </p:cNvPr>
          <p:cNvSpPr txBox="1"/>
          <p:nvPr/>
        </p:nvSpPr>
        <p:spPr>
          <a:xfrm>
            <a:off x="914400" y="1193800"/>
            <a:ext cx="2857500" cy="707886"/>
          </a:xfrm>
          <a:prstGeom prst="rect">
            <a:avLst/>
          </a:prstGeom>
          <a:noFill/>
        </p:spPr>
        <p:txBody>
          <a:bodyPr wrap="square" rtlCol="0">
            <a:spAutoFit/>
          </a:bodyPr>
          <a:lstStyle/>
          <a:p>
            <a:r>
              <a:rPr lang="en-US" sz="4000" b="1" dirty="0">
                <a:solidFill>
                  <a:schemeClr val="tx1">
                    <a:lumMod val="50000"/>
                    <a:lumOff val="50000"/>
                  </a:schemeClr>
                </a:solidFill>
              </a:rPr>
              <a:t>Agenda</a:t>
            </a:r>
          </a:p>
        </p:txBody>
      </p:sp>
      <p:sp>
        <p:nvSpPr>
          <p:cNvPr id="7" name="TextBox 6">
            <a:extLst>
              <a:ext uri="{FF2B5EF4-FFF2-40B4-BE49-F238E27FC236}">
                <a16:creationId xmlns:a16="http://schemas.microsoft.com/office/drawing/2014/main" id="{875C9A3B-72D7-2CC3-C578-05D7B6C30B83}"/>
              </a:ext>
            </a:extLst>
          </p:cNvPr>
          <p:cNvSpPr txBox="1"/>
          <p:nvPr/>
        </p:nvSpPr>
        <p:spPr>
          <a:xfrm>
            <a:off x="914400" y="2596920"/>
            <a:ext cx="8064500" cy="3046988"/>
          </a:xfrm>
          <a:prstGeom prst="rect">
            <a:avLst/>
          </a:prstGeom>
          <a:noFill/>
        </p:spPr>
        <p:txBody>
          <a:bodyPr wrap="square" rtlCol="0">
            <a:spAutoFit/>
          </a:bodyPr>
          <a:lstStyle/>
          <a:p>
            <a:pPr marL="285750" indent="-285750">
              <a:buFont typeface="Wingdings" pitchFamily="2" charset="2"/>
              <a:buChar char="Ø"/>
            </a:pPr>
            <a:r>
              <a:rPr lang="en-US" sz="3200" dirty="0">
                <a:solidFill>
                  <a:schemeClr val="tx1">
                    <a:lumMod val="50000"/>
                    <a:lumOff val="50000"/>
                  </a:schemeClr>
                </a:solidFill>
              </a:rPr>
              <a:t>Who rides more – Casual or Members?</a:t>
            </a:r>
          </a:p>
          <a:p>
            <a:pPr marL="285750" indent="-285750">
              <a:buFont typeface="Wingdings" pitchFamily="2" charset="2"/>
              <a:buChar char="Ø"/>
            </a:pPr>
            <a:endParaRPr lang="en-US" sz="3200" dirty="0">
              <a:solidFill>
                <a:schemeClr val="tx1">
                  <a:lumMod val="50000"/>
                  <a:lumOff val="50000"/>
                </a:schemeClr>
              </a:solidFill>
            </a:endParaRPr>
          </a:p>
          <a:p>
            <a:pPr marL="285750" indent="-285750">
              <a:buFont typeface="Wingdings" pitchFamily="2" charset="2"/>
              <a:buChar char="Ø"/>
            </a:pPr>
            <a:r>
              <a:rPr lang="en-US" sz="3200" dirty="0">
                <a:solidFill>
                  <a:schemeClr val="tx1">
                    <a:lumMod val="50000"/>
                    <a:lumOff val="50000"/>
                  </a:schemeClr>
                </a:solidFill>
              </a:rPr>
              <a:t>How did pandemic affect Divvy riders?</a:t>
            </a:r>
          </a:p>
          <a:p>
            <a:pPr marL="285750" indent="-285750">
              <a:buFont typeface="Wingdings" pitchFamily="2" charset="2"/>
              <a:buChar char="Ø"/>
            </a:pPr>
            <a:endParaRPr lang="en-US" sz="3200" dirty="0">
              <a:solidFill>
                <a:schemeClr val="tx1">
                  <a:lumMod val="50000"/>
                  <a:lumOff val="50000"/>
                </a:schemeClr>
              </a:solidFill>
            </a:endParaRPr>
          </a:p>
          <a:p>
            <a:pPr marL="285750" indent="-285750">
              <a:buFont typeface="Wingdings" pitchFamily="2" charset="2"/>
              <a:buChar char="Ø"/>
            </a:pPr>
            <a:r>
              <a:rPr lang="en-US" sz="3200" dirty="0">
                <a:solidFill>
                  <a:schemeClr val="tx1">
                    <a:lumMod val="50000"/>
                    <a:lumOff val="50000"/>
                  </a:schemeClr>
                </a:solidFill>
              </a:rPr>
              <a:t>What is the critical takeaway?</a:t>
            </a:r>
          </a:p>
          <a:p>
            <a:pPr marL="285750" indent="-285750">
              <a:buFont typeface="Wingdings" pitchFamily="2" charset="2"/>
              <a:buChar char="Ø"/>
            </a:pPr>
            <a:endParaRPr lang="en-US" sz="3200" dirty="0">
              <a:solidFill>
                <a:schemeClr val="tx1">
                  <a:lumMod val="50000"/>
                  <a:lumOff val="50000"/>
                </a:schemeClr>
              </a:solidFill>
            </a:endParaRPr>
          </a:p>
        </p:txBody>
      </p:sp>
    </p:spTree>
    <p:extLst>
      <p:ext uri="{BB962C8B-B14F-4D97-AF65-F5344CB8AC3E}">
        <p14:creationId xmlns:p14="http://schemas.microsoft.com/office/powerpoint/2010/main" val="8658639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44728736-A1A3-EBD4-B8A5-88DC2681E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85" y="50794"/>
            <a:ext cx="11045952" cy="6807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0263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60C3B59-B233-DF5B-83E3-4641F86F37BA}"/>
              </a:ext>
            </a:extLst>
          </p:cNvPr>
          <p:cNvPicPr>
            <a:picLocks noChangeAspect="1"/>
          </p:cNvPicPr>
          <p:nvPr/>
        </p:nvPicPr>
        <p:blipFill>
          <a:blip r:embed="rId3"/>
          <a:stretch>
            <a:fillRect/>
          </a:stretch>
        </p:blipFill>
        <p:spPr>
          <a:xfrm>
            <a:off x="234778" y="431293"/>
            <a:ext cx="10970251" cy="5749180"/>
          </a:xfrm>
          <a:prstGeom prst="rect">
            <a:avLst/>
          </a:prstGeom>
        </p:spPr>
      </p:pic>
    </p:spTree>
    <p:extLst>
      <p:ext uri="{BB962C8B-B14F-4D97-AF65-F5344CB8AC3E}">
        <p14:creationId xmlns:p14="http://schemas.microsoft.com/office/powerpoint/2010/main" val="2002310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5DADD87-DE49-C42B-99CB-BD7CF3D8FCDA}"/>
              </a:ext>
            </a:extLst>
          </p:cNvPr>
          <p:cNvPicPr>
            <a:picLocks noChangeAspect="1"/>
          </p:cNvPicPr>
          <p:nvPr/>
        </p:nvPicPr>
        <p:blipFill>
          <a:blip r:embed="rId3"/>
          <a:stretch>
            <a:fillRect/>
          </a:stretch>
        </p:blipFill>
        <p:spPr>
          <a:xfrm>
            <a:off x="234778" y="526014"/>
            <a:ext cx="11045952" cy="5805971"/>
          </a:xfrm>
          <a:prstGeom prst="rect">
            <a:avLst/>
          </a:prstGeom>
        </p:spPr>
      </p:pic>
    </p:spTree>
    <p:extLst>
      <p:ext uri="{BB962C8B-B14F-4D97-AF65-F5344CB8AC3E}">
        <p14:creationId xmlns:p14="http://schemas.microsoft.com/office/powerpoint/2010/main" val="29762001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A2D6748-B553-D4FB-A498-1945452214D1}"/>
              </a:ext>
            </a:extLst>
          </p:cNvPr>
          <p:cNvSpPr txBox="1"/>
          <p:nvPr/>
        </p:nvSpPr>
        <p:spPr>
          <a:xfrm>
            <a:off x="2681416" y="2483708"/>
            <a:ext cx="6858000" cy="738664"/>
          </a:xfrm>
          <a:prstGeom prst="rect">
            <a:avLst/>
          </a:prstGeom>
          <a:noFill/>
        </p:spPr>
        <p:txBody>
          <a:bodyPr wrap="square">
            <a:spAutoFit/>
          </a:bodyPr>
          <a:lstStyle/>
          <a:p>
            <a:pPr algn="ctr"/>
            <a:r>
              <a:rPr lang="en-US" sz="4200" dirty="0">
                <a:solidFill>
                  <a:schemeClr val="tx1">
                    <a:lumMod val="50000"/>
                    <a:lumOff val="50000"/>
                  </a:schemeClr>
                </a:solidFill>
              </a:rPr>
              <a:t>Thank You</a:t>
            </a:r>
          </a:p>
        </p:txBody>
      </p:sp>
    </p:spTree>
    <p:extLst>
      <p:ext uri="{BB962C8B-B14F-4D97-AF65-F5344CB8AC3E}">
        <p14:creationId xmlns:p14="http://schemas.microsoft.com/office/powerpoint/2010/main" val="41948115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1225</TotalTime>
  <Words>1118</Words>
  <Application>Microsoft Macintosh PowerPoint</Application>
  <PresentationFormat>Widescreen</PresentationFormat>
  <Paragraphs>51</Paragraphs>
  <Slides>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Deepa Sarojam</dc:creator>
  <cp:lastModifiedBy>Deepa Sarojam</cp:lastModifiedBy>
  <cp:revision>2</cp:revision>
  <dcterms:created xsi:type="dcterms:W3CDTF">2022-09-23T02:21:07Z</dcterms:created>
  <dcterms:modified xsi:type="dcterms:W3CDTF">2022-09-23T22:47:03Z</dcterms:modified>
</cp:coreProperties>
</file>